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2f59aa17a31c43c1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8" r:id="rId3"/>
    <p:sldId id="258" r:id="rId4"/>
    <p:sldId id="259" r:id="rId5"/>
    <p:sldId id="262" r:id="rId6"/>
    <p:sldId id="275" r:id="rId7"/>
    <p:sldId id="263" r:id="rId8"/>
    <p:sldId id="264" r:id="rId9"/>
    <p:sldId id="265" r:id="rId10"/>
    <p:sldId id="267" r:id="rId11"/>
    <p:sldId id="269" r:id="rId12"/>
    <p:sldId id="270" r:id="rId13"/>
    <p:sldId id="272" r:id="rId14"/>
    <p:sldId id="277" r:id="rId15"/>
    <p:sldId id="278" r:id="rId16"/>
    <p:sldId id="279" r:id="rId17"/>
    <p:sldId id="280" r:id="rId18"/>
  </p:sldIdLst>
  <p:sldSz cx="12192000" cy="6858000"/>
  <p:notesSz cx="6669088" cy="9926638"/>
  <p:custDataLst>
    <p:tags r:id="rId2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8F193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orient="horz" pos="480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orient="horz" pos="4272" userDrawn="1">
          <p15:clr>
            <a:srgbClr val="A4A3A4"/>
          </p15:clr>
        </p15:guide>
        <p15:guide id="6" orient="horz" pos="4160" userDrawn="1">
          <p15:clr>
            <a:srgbClr val="A4A3A4"/>
          </p15:clr>
        </p15:guide>
        <p15:guide id="7" orient="horz" pos="1728" userDrawn="1">
          <p15:clr>
            <a:srgbClr val="A4A3A4"/>
          </p15:clr>
        </p15:guide>
        <p15:guide id="8" orient="horz" pos="1248" userDrawn="1">
          <p15:clr>
            <a:srgbClr val="A4A3A4"/>
          </p15:clr>
        </p15:guide>
        <p15:guide id="9" pos="6080" userDrawn="1">
          <p15:clr>
            <a:srgbClr val="A4A3A4"/>
          </p15:clr>
        </p15:guide>
        <p15:guide id="10" pos="7104" userDrawn="1">
          <p15:clr>
            <a:srgbClr val="A4A3A4"/>
          </p15:clr>
        </p15:guide>
        <p15:guide id="11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8F1936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23" autoAdjust="0"/>
    <p:restoredTop sz="96154" autoAdjust="0"/>
  </p:normalViewPr>
  <p:slideViewPr>
    <p:cSldViewPr>
      <p:cViewPr varScale="1">
        <p:scale>
          <a:sx n="70" d="100"/>
          <a:sy n="70" d="100"/>
        </p:scale>
        <p:origin x="66" y="762"/>
      </p:cViewPr>
      <p:guideLst>
        <p:guide orient="horz" pos="4080"/>
        <p:guide orient="horz" pos="480"/>
        <p:guide orient="horz" pos="288"/>
        <p:guide orient="horz" pos="1056"/>
        <p:guide orient="horz" pos="4272"/>
        <p:guide orient="horz" pos="4160"/>
        <p:guide orient="horz" pos="1728"/>
        <p:guide orient="horz" pos="1248"/>
        <p:guide pos="6080"/>
        <p:guide pos="7104"/>
        <p:guide pos="576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220" y="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09"/>
          </a:xfrm>
          <a:prstGeom prst="rect">
            <a:avLst/>
          </a:prstGeom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09"/>
          </a:xfrm>
          <a:prstGeom prst="rect">
            <a:avLst/>
          </a:prstGeom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fld id="{9426889C-10F6-4525-A0E8-84C9DAA93D1D}" type="datetime1">
              <a:rPr lang="de-DE"/>
              <a:pPr>
                <a:defRPr/>
              </a:pPr>
              <a:t>25.02.2020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890665" cy="496809"/>
          </a:xfrm>
          <a:prstGeom prst="rect">
            <a:avLst/>
          </a:prstGeom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6" y="9428242"/>
            <a:ext cx="2890665" cy="496809"/>
          </a:xfrm>
          <a:prstGeom prst="rect">
            <a:avLst/>
          </a:prstGeom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2E3BC5-F210-4494-BF7F-3F47B049BF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619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-5233"/>
            <a:ext cx="297450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74505" y="-6089"/>
            <a:ext cx="369458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62431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309688" y="3175"/>
            <a:ext cx="5105401" cy="2871788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78423" y="9429831"/>
            <a:ext cx="2890665" cy="496808"/>
          </a:xfrm>
          <a:prstGeom prst="rect">
            <a:avLst/>
          </a:prstGeom>
        </p:spPr>
        <p:txBody>
          <a:bodyPr/>
          <a:lstStyle/>
          <a:p>
            <a:fld id="{807D4550-188C-40E5-8987-84908B62E3A6}" type="slidenum">
              <a:rPr lang="de-DE" altLang="de-DE" smtClean="0"/>
              <a:pPr/>
              <a:t>1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29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511300" y="0"/>
            <a:ext cx="5492750" cy="3090863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78423" y="9429831"/>
            <a:ext cx="2890665" cy="496808"/>
          </a:xfrm>
          <a:prstGeom prst="rect">
            <a:avLst/>
          </a:prstGeom>
        </p:spPr>
        <p:txBody>
          <a:bodyPr/>
          <a:lstStyle/>
          <a:p>
            <a:fld id="{807D4550-188C-40E5-8987-84908B62E3A6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68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593850" y="0"/>
            <a:ext cx="5657850" cy="3182938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78423" y="9429831"/>
            <a:ext cx="2890665" cy="496808"/>
          </a:xfrm>
          <a:prstGeom prst="rect">
            <a:avLst/>
          </a:prstGeom>
        </p:spPr>
        <p:txBody>
          <a:bodyPr/>
          <a:lstStyle/>
          <a:p>
            <a:fld id="{807D4550-188C-40E5-8987-84908B62E3A6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9" name="Notizen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43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2470447" cy="2732088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78423" y="9429831"/>
            <a:ext cx="2890665" cy="496808"/>
          </a:xfrm>
          <a:prstGeom prst="rect">
            <a:avLst/>
          </a:prstGeom>
        </p:spPr>
        <p:txBody>
          <a:bodyPr/>
          <a:lstStyle/>
          <a:p>
            <a:fld id="{807D4550-188C-40E5-8987-84908B62E3A6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6" name="Notizen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823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3841" y="0"/>
            <a:ext cx="2494289" cy="294709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778423" y="9429831"/>
            <a:ext cx="2890665" cy="496808"/>
          </a:xfrm>
          <a:prstGeom prst="rect">
            <a:avLst/>
          </a:prstGeom>
        </p:spPr>
        <p:txBody>
          <a:bodyPr/>
          <a:lstStyle/>
          <a:p>
            <a:fld id="{807D4550-188C-40E5-8987-84908B62E3A6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77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6699" y="-6089"/>
            <a:ext cx="2497147" cy="2881176"/>
          </a:xfrm>
        </p:spPr>
      </p:sp>
      <p:sp>
        <p:nvSpPr>
          <p:cNvPr id="4" name="Notizen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60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820863" y="-4763"/>
            <a:ext cx="6616701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67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820863" y="-4763"/>
            <a:ext cx="6616701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38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820863" y="-4763"/>
            <a:ext cx="6616701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6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0" y="6604000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3200">
              <a:ea typeface="ＭＳ Ｐゴシック" pitchFamily="-65" charset="-128"/>
            </a:endParaRPr>
          </a:p>
        </p:txBody>
      </p:sp>
      <p:sp>
        <p:nvSpPr>
          <p:cNvPr id="8" name="Titel 2"/>
          <p:cNvSpPr>
            <a:spLocks noGrp="1"/>
          </p:cNvSpPr>
          <p:nvPr>
            <p:ph type="ctrTitle"/>
          </p:nvPr>
        </p:nvSpPr>
        <p:spPr>
          <a:xfrm>
            <a:off x="838200" y="2084621"/>
            <a:ext cx="11003181" cy="9864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67" y="232247"/>
            <a:ext cx="2495515" cy="1300719"/>
          </a:xfrm>
          <a:prstGeom prst="rect">
            <a:avLst/>
          </a:prstGeom>
        </p:spPr>
      </p:pic>
      <p:grpSp>
        <p:nvGrpSpPr>
          <p:cNvPr id="12" name="Group 6"/>
          <p:cNvGrpSpPr>
            <a:grpSpLocks/>
          </p:cNvGrpSpPr>
          <p:nvPr userDrawn="1"/>
        </p:nvGrpSpPr>
        <p:grpSpPr bwMode="auto">
          <a:xfrm>
            <a:off x="838200" y="1296991"/>
            <a:ext cx="11003181" cy="126999"/>
            <a:chOff x="528" y="840"/>
            <a:chExt cx="6798" cy="57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528" y="840"/>
              <a:ext cx="5721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6134" y="840"/>
              <a:ext cx="1192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647846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838200" y="1628800"/>
            <a:ext cx="10977283" cy="4847600"/>
          </a:xfrm>
        </p:spPr>
        <p:txBody>
          <a:bodyPr vert="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31777"/>
            <a:ext cx="7823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07512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88071" y="1613647"/>
            <a:ext cx="1935383" cy="4854388"/>
          </a:xfrm>
          <a:prstGeom prst="rect">
            <a:avLst/>
          </a:prstGeo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839416" y="1622613"/>
            <a:ext cx="8856984" cy="4853787"/>
          </a:xfrm>
        </p:spPr>
        <p:txBody>
          <a:bodyPr vert="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5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idx="1"/>
          </p:nvPr>
        </p:nvSpPr>
        <p:spPr bwMode="auto">
          <a:xfrm>
            <a:off x="839416" y="1556792"/>
            <a:ext cx="11017224" cy="49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31777"/>
            <a:ext cx="7823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23545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269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38200" y="1541929"/>
            <a:ext cx="5401816" cy="4934471"/>
          </a:xfrm>
        </p:spPr>
        <p:txBody>
          <a:bodyPr/>
          <a:lstStyle>
            <a:lvl1pPr marL="457189" marR="0" indent="-457189" algn="l" defTabSz="914377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Arial" panose="020B0604020202020204" pitchFamily="34" charset="0"/>
              <a:buChar char="■"/>
              <a:tabLst/>
              <a:defRPr/>
            </a:lvl1pPr>
            <a:lvl2pPr marL="900828" marR="0" indent="-449989" algn="l" defTabSz="914377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>
                <a:srgbClr val="CFA5AD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353254" marR="0" indent="-449989" algn="l" defTabSz="914377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Symbol" panose="05050102010706020507" pitchFamily="18" charset="2"/>
              <a:buChar char="-"/>
              <a:tabLst>
                <a:tab pos="357179" algn="l"/>
              </a:tabLst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796155" marR="0" indent="-449989" algn="l" defTabSz="914377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Arial" panose="020B0604020202020204" pitchFamily="34" charset="0"/>
              <a:buChar char="•"/>
              <a:tabLst>
                <a:tab pos="363530" algn="l"/>
              </a:tabLst>
              <a:defRPr lang="de-DE" sz="1800" b="0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4pPr>
            <a:lvl5pPr marL="2248582" marR="0" indent="-449989" algn="l" defTabSz="914377" rtl="0" eaLnBrk="0" fontAlgn="base" latinLnBrk="0" hangingPunct="0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>
                <a:srgbClr val="871D33"/>
              </a:buClr>
              <a:buSzTx/>
              <a:buFont typeface="Arial" panose="020B0604020202020204" pitchFamily="34" charset="0"/>
              <a:buChar char="•"/>
              <a:tabLst/>
              <a:defRPr lang="de-DE" sz="16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6445625" y="1541929"/>
            <a:ext cx="5387788" cy="4934471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31777"/>
            <a:ext cx="7823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72678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541931"/>
            <a:ext cx="5401816" cy="1094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56040" y="1532967"/>
            <a:ext cx="5386336" cy="11022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838200" y="2635200"/>
            <a:ext cx="5401816" cy="3956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6456041" y="2626661"/>
            <a:ext cx="5395300" cy="3964941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31777"/>
            <a:ext cx="7823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8370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9"/>
          <p:cNvSpPr txBox="1">
            <a:spLocks noChangeArrowheads="1"/>
          </p:cNvSpPr>
          <p:nvPr userDrawn="1"/>
        </p:nvSpPr>
        <p:spPr bwMode="auto">
          <a:xfrm>
            <a:off x="838200" y="231777"/>
            <a:ext cx="7823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de-DE" altLang="de-DE" sz="3200" kern="0" smtClean="0"/>
              <a:t>Klicken Sie, um das Titelformat zu bearbeiten</a:t>
            </a:r>
            <a:endParaRPr lang="de-DE" altLang="de-DE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132579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84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2" y="1556792"/>
            <a:ext cx="4130215" cy="496855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136001" y="1556792"/>
            <a:ext cx="6688447" cy="496640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31777"/>
            <a:ext cx="7823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60372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2" y="1628800"/>
            <a:ext cx="9049871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1" y="5805264"/>
            <a:ext cx="9058835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31777"/>
            <a:ext cx="7823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78581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32"/>
          <p:cNvSpPr>
            <a:spLocks noChangeShapeType="1"/>
          </p:cNvSpPr>
          <p:nvPr/>
        </p:nvSpPr>
        <p:spPr bwMode="auto">
          <a:xfrm>
            <a:off x="0" y="6604000"/>
            <a:ext cx="1219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3200">
              <a:ea typeface="ＭＳ Ｐゴシック" pitchFamily="-65" charset="-128"/>
            </a:endParaRPr>
          </a:p>
        </p:txBody>
      </p:sp>
      <p:sp>
        <p:nvSpPr>
          <p:cNvPr id="1034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50988"/>
            <a:ext cx="11003181" cy="492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31777"/>
            <a:ext cx="7823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67" y="232247"/>
            <a:ext cx="2495515" cy="1300719"/>
          </a:xfrm>
          <a:prstGeom prst="rect">
            <a:avLst/>
          </a:prstGeom>
        </p:spPr>
      </p:pic>
      <p:grpSp>
        <p:nvGrpSpPr>
          <p:cNvPr id="13" name="Group 6"/>
          <p:cNvGrpSpPr>
            <a:grpSpLocks/>
          </p:cNvGrpSpPr>
          <p:nvPr userDrawn="1"/>
        </p:nvGrpSpPr>
        <p:grpSpPr bwMode="auto">
          <a:xfrm>
            <a:off x="838200" y="1296991"/>
            <a:ext cx="11003181" cy="126999"/>
            <a:chOff x="528" y="840"/>
            <a:chExt cx="6798" cy="57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528" y="840"/>
              <a:ext cx="5721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6134" y="840"/>
              <a:ext cx="1192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-65" charset="-128"/>
        </a:defRPr>
      </a:lvl9pPr>
    </p:titleStyle>
    <p:bodyStyle>
      <a:lvl1pPr marL="457189" marR="0" indent="-457189" algn="l" defTabSz="914377" rtl="0" eaLnBrk="0" fontAlgn="base" latinLnBrk="0" hangingPunct="0">
        <a:lnSpc>
          <a:spcPts val="4000"/>
        </a:lnSpc>
        <a:spcBef>
          <a:spcPts val="600"/>
        </a:spcBef>
        <a:spcAft>
          <a:spcPct val="0"/>
        </a:spcAft>
        <a:buClr>
          <a:srgbClr val="871D33"/>
        </a:buClr>
        <a:buSzPct val="80000"/>
        <a:buFont typeface="Wingdings" panose="05000000000000000000" pitchFamily="2" charset="2"/>
        <a:buChar char="n"/>
        <a:tabLst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900828" marR="0" indent="-449989" algn="l" defTabSz="914377" rtl="0" eaLnBrk="0" fontAlgn="base" latinLnBrk="0" hangingPunct="0">
        <a:lnSpc>
          <a:spcPts val="3600"/>
        </a:lnSpc>
        <a:spcBef>
          <a:spcPts val="600"/>
        </a:spcBef>
        <a:spcAft>
          <a:spcPct val="0"/>
        </a:spcAft>
        <a:buClr>
          <a:srgbClr val="8F1936"/>
        </a:buClr>
        <a:buSzPct val="80000"/>
        <a:buFont typeface="Wingdings" panose="05000000000000000000" pitchFamily="2" charset="2"/>
        <a:buChar char="§"/>
        <a:tabLst/>
        <a:defRPr sz="2400" b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353254" marR="0" indent="-449989" algn="l" defTabSz="914377" rtl="0" eaLnBrk="0" fontAlgn="base" latinLnBrk="0" hangingPunct="0">
        <a:lnSpc>
          <a:spcPts val="3200"/>
        </a:lnSpc>
        <a:spcBef>
          <a:spcPts val="600"/>
        </a:spcBef>
        <a:spcAft>
          <a:spcPct val="0"/>
        </a:spcAft>
        <a:buClr>
          <a:srgbClr val="8F1936"/>
        </a:buClr>
        <a:buSzPct val="80000"/>
        <a:buFont typeface="Symbol" panose="05050102010706020507" pitchFamily="18" charset="2"/>
        <a:buChar char="-"/>
        <a:tabLst>
          <a:tab pos="357179" algn="l"/>
        </a:tabLst>
        <a:defRPr sz="20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796155" marR="0" indent="-449989" algn="l" defTabSz="914377" rtl="0" eaLnBrk="0" fontAlgn="base" latinLnBrk="0" hangingPunct="0">
        <a:lnSpc>
          <a:spcPts val="3000"/>
        </a:lnSpc>
        <a:spcBef>
          <a:spcPts val="600"/>
        </a:spcBef>
        <a:spcAft>
          <a:spcPct val="0"/>
        </a:spcAft>
        <a:buClr>
          <a:srgbClr val="871D33"/>
        </a:buClr>
        <a:buSzPct val="80000"/>
        <a:buFont typeface="Courier New" panose="02070309020205020404" pitchFamily="49" charset="0"/>
        <a:buChar char="o"/>
        <a:tabLst>
          <a:tab pos="363530" algn="l"/>
        </a:tabLst>
        <a:defRPr sz="1800" b="0">
          <a:solidFill>
            <a:srgbClr val="000000"/>
          </a:solidFill>
          <a:latin typeface="+mn-lt"/>
          <a:ea typeface="+mn-ea"/>
          <a:cs typeface="Arial" pitchFamily="34" charset="0"/>
        </a:defRPr>
      </a:lvl4pPr>
      <a:lvl5pPr marL="2248582" marR="0" indent="-449989" algn="l" defTabSz="914377" rtl="0" eaLnBrk="0" fontAlgn="base" latinLnBrk="0" hangingPunct="0">
        <a:lnSpc>
          <a:spcPts val="2800"/>
        </a:lnSpc>
        <a:spcBef>
          <a:spcPts val="600"/>
        </a:spcBef>
        <a:spcAft>
          <a:spcPct val="0"/>
        </a:spcAft>
        <a:buClr>
          <a:srgbClr val="871D33"/>
        </a:buClr>
        <a:buSzPct val="80000"/>
        <a:buFont typeface="Arial" panose="020B0604020202020204" pitchFamily="34" charset="0"/>
        <a:buChar char="•"/>
        <a:tabLst/>
        <a:defRPr sz="16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965377" indent="-273044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6pPr>
      <a:lvl7pPr marL="3422565" indent="-273044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7pPr>
      <a:lvl8pPr marL="3879754" indent="-273044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8pPr>
      <a:lvl9pPr marL="4349642" indent="-285744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>
          <a:solidFill>
            <a:srgbClr val="60606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39416" y="1916832"/>
            <a:ext cx="11017224" cy="986400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</a:rPr>
              <a:t>DIE ELEKTRONISCHE STEUERERKLÄRUNG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" name="txt_Autor"/>
          <p:cNvSpPr>
            <a:spLocks noChangeArrowheads="1"/>
          </p:cNvSpPr>
          <p:nvPr/>
        </p:nvSpPr>
        <p:spPr bwMode="auto">
          <a:xfrm>
            <a:off x="838200" y="4953003"/>
            <a:ext cx="110031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6600"/>
              </a:buClr>
              <a:buSzPct val="120000"/>
              <a:buFont typeface="Webdings" panose="05030102010509060703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</a:rPr>
              <a:t>Herbert Wollscheid</a:t>
            </a:r>
          </a:p>
        </p:txBody>
      </p:sp>
      <p:sp>
        <p:nvSpPr>
          <p:cNvPr id="7" name="txt_OrtDatum"/>
          <p:cNvSpPr>
            <a:spLocks noChangeArrowheads="1"/>
          </p:cNvSpPr>
          <p:nvPr/>
        </p:nvSpPr>
        <p:spPr bwMode="auto">
          <a:xfrm>
            <a:off x="838200" y="5491166"/>
            <a:ext cx="110031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6600"/>
              </a:buClr>
              <a:buSzPct val="120000"/>
              <a:buFont typeface="Webdings" panose="05030102010509060703" pitchFamily="18" charset="2"/>
              <a:buNone/>
            </a:pPr>
            <a:r>
              <a:rPr lang="de-DE" altLang="de-DE" sz="1600" dirty="0">
                <a:solidFill>
                  <a:schemeClr val="tx1"/>
                </a:solidFill>
              </a:rPr>
              <a:t>Finanzamt Trier, 03.03.2020</a:t>
            </a:r>
          </a:p>
        </p:txBody>
      </p:sp>
      <p:sp>
        <p:nvSpPr>
          <p:cNvPr id="8" name="txt_Untertitel"/>
          <p:cNvSpPr>
            <a:spLocks noChangeArrowheads="1"/>
          </p:cNvSpPr>
          <p:nvPr/>
        </p:nvSpPr>
        <p:spPr bwMode="auto">
          <a:xfrm>
            <a:off x="831338" y="3285833"/>
            <a:ext cx="11003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400" dirty="0" smtClean="0">
                <a:solidFill>
                  <a:schemeClr val="tx1"/>
                </a:solidFill>
              </a:rPr>
              <a:t>Nutzung des Internetportal "Mein </a:t>
            </a:r>
            <a:r>
              <a:rPr lang="de-DE" altLang="de-DE" sz="2400" dirty="0">
                <a:solidFill>
                  <a:schemeClr val="tx1"/>
                </a:solidFill>
              </a:rPr>
              <a:t>ELSTER"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8621" t="30205" r="30403" b="5844"/>
          <a:stretch/>
        </p:blipFill>
        <p:spPr>
          <a:xfrm>
            <a:off x="867531" y="1412777"/>
            <a:ext cx="4033664" cy="491054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flipH="1">
            <a:off x="6168008" y="1988840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E-Mail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Geburtsdatum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Identifikationsnummer</a:t>
            </a:r>
            <a:br>
              <a:rPr lang="de-DE" sz="2800" dirty="0">
                <a:solidFill>
                  <a:schemeClr val="tx1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</a:endParaRP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Benutzername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Sicherheitsabfrage mit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Antwort</a:t>
            </a:r>
          </a:p>
        </p:txBody>
      </p:sp>
    </p:spTree>
    <p:extLst>
      <p:ext uri="{BB962C8B-B14F-4D97-AF65-F5344CB8AC3E}">
        <p14:creationId xmlns:p14="http://schemas.microsoft.com/office/powerpoint/2010/main" val="26057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7912" t="48260" r="2606" b="7662"/>
          <a:stretch/>
        </p:blipFill>
        <p:spPr>
          <a:xfrm>
            <a:off x="623392" y="1700808"/>
            <a:ext cx="9313035" cy="4608512"/>
          </a:xfrm>
          <a:prstGeom prst="rect">
            <a:avLst/>
          </a:prstGeom>
        </p:spPr>
      </p:pic>
      <p:sp>
        <p:nvSpPr>
          <p:cNvPr id="3" name="Titel 2"/>
          <p:cNvSpPr txBox="1">
            <a:spLocks/>
          </p:cNvSpPr>
          <p:nvPr/>
        </p:nvSpPr>
        <p:spPr>
          <a:xfrm>
            <a:off x="767408" y="548680"/>
            <a:ext cx="7823200" cy="974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de-DE" kern="0" dirty="0"/>
              <a:t>Registrierung in "Mein ELSTER"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767407" y="2353228"/>
            <a:ext cx="792089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788209" y="4437112"/>
            <a:ext cx="3020552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9377" y="236889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803504" y="572454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 smtClean="0">
                <a:solidFill>
                  <a:srgbClr val="FF0000"/>
                </a:solidFill>
              </a:rPr>
              <a:t>Hinweis</a:t>
            </a:r>
            <a:r>
              <a:rPr lang="de-DE" sz="1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Entfällt ab 25.03.2020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44062" t="25637" r="13774" b="43910"/>
          <a:stretch/>
        </p:blipFill>
        <p:spPr>
          <a:xfrm>
            <a:off x="891621" y="1700808"/>
            <a:ext cx="7796667" cy="439248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407368" y="3140968"/>
            <a:ext cx="8424936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5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44062" t="31728" r="14962" b="33720"/>
          <a:stretch/>
        </p:blipFill>
        <p:spPr>
          <a:xfrm>
            <a:off x="887863" y="1628800"/>
            <a:ext cx="9012907" cy="496855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83432" y="1628800"/>
            <a:ext cx="336310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0" tIns="72000" rIns="0" bIns="0" rtlCol="0">
            <a:spAutoFit/>
          </a:bodyPr>
          <a:lstStyle/>
          <a:p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Sehr geehrter Herr Mustermann,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54883" y="4891225"/>
            <a:ext cx="2693045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   mmuster</a:t>
            </a:r>
          </a:p>
          <a:p>
            <a:r>
              <a:rPr lang="de-DE" sz="1800" dirty="0">
                <a:solidFill>
                  <a:schemeClr val="tx1"/>
                </a:solidFill>
              </a:rPr>
              <a:t>   1234567890123456789 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5688657" y="2357169"/>
            <a:ext cx="2232248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51984" y="2564904"/>
            <a:ext cx="170559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800" b="1" dirty="0" smtClean="0"/>
              <a:t>Aktivierungs-ID</a:t>
            </a:r>
            <a:endParaRPr lang="de-DE" sz="1800" b="1" dirty="0"/>
          </a:p>
        </p:txBody>
      </p:sp>
      <p:sp>
        <p:nvSpPr>
          <p:cNvPr id="8" name="Ellipse 7"/>
          <p:cNvSpPr/>
          <p:nvPr/>
        </p:nvSpPr>
        <p:spPr bwMode="auto">
          <a:xfrm>
            <a:off x="322012" y="4558929"/>
            <a:ext cx="5455076" cy="1218589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8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838200" y="231776"/>
            <a:ext cx="7823200" cy="974725"/>
          </a:xfrm>
        </p:spPr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30303"/>
          <a:stretch/>
        </p:blipFill>
        <p:spPr>
          <a:xfrm>
            <a:off x="717704" y="2492896"/>
            <a:ext cx="8780900" cy="404513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67408" y="162880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Herr</a:t>
            </a:r>
          </a:p>
          <a:p>
            <a:r>
              <a:rPr lang="de-DE" sz="1600" b="1" dirty="0" smtClean="0"/>
              <a:t>Markus Mustermann</a:t>
            </a:r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89712" y="3522494"/>
            <a:ext cx="35060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Sehr geehrter Herr Mustermann,   </a:t>
            </a:r>
            <a:endParaRPr lang="de-DE" sz="1600" b="1" dirty="0"/>
          </a:p>
        </p:txBody>
      </p:sp>
      <p:sp>
        <p:nvSpPr>
          <p:cNvPr id="7" name="Ellipse 6"/>
          <p:cNvSpPr/>
          <p:nvPr/>
        </p:nvSpPr>
        <p:spPr bwMode="auto">
          <a:xfrm>
            <a:off x="463536" y="5842474"/>
            <a:ext cx="8008727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838200" y="231776"/>
            <a:ext cx="7823200" cy="974725"/>
          </a:xfrm>
        </p:spPr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4604" t="26183" r="13973" b="33098"/>
          <a:stretch/>
        </p:blipFill>
        <p:spPr>
          <a:xfrm>
            <a:off x="643371" y="2092979"/>
            <a:ext cx="8336624" cy="42484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11683" y="4217215"/>
            <a:ext cx="1778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12345678912345</a:t>
            </a:r>
            <a:endParaRPr lang="de-DE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822005" y="4890646"/>
            <a:ext cx="20585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ABCD-3CBA-ABCD</a:t>
            </a:r>
            <a:endParaRPr lang="de-DE" sz="1600" b="1" dirty="0"/>
          </a:p>
        </p:txBody>
      </p:sp>
      <p:sp>
        <p:nvSpPr>
          <p:cNvPr id="9" name="Ellipse 8"/>
          <p:cNvSpPr/>
          <p:nvPr/>
        </p:nvSpPr>
        <p:spPr bwMode="auto">
          <a:xfrm>
            <a:off x="4259197" y="4040258"/>
            <a:ext cx="3184192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367808" y="4749779"/>
            <a:ext cx="3184192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7443389" y="5619204"/>
            <a:ext cx="1748955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6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24603" t="30793" r="14563" b="30025"/>
          <a:stretch/>
        </p:blipFill>
        <p:spPr>
          <a:xfrm>
            <a:off x="839416" y="1988840"/>
            <a:ext cx="7998536" cy="396044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2999656" y="2708920"/>
            <a:ext cx="6624736" cy="177258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7608168" y="5234760"/>
            <a:ext cx="1368152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5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838200" y="231776"/>
            <a:ext cx="7823200" cy="974725"/>
          </a:xfrm>
        </p:spPr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4603" t="33098" r="14563" b="42317"/>
          <a:stretch/>
        </p:blipFill>
        <p:spPr>
          <a:xfrm>
            <a:off x="828970" y="2276872"/>
            <a:ext cx="7416824" cy="23042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5467067" y="3888660"/>
            <a:ext cx="3184192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3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700808"/>
            <a:ext cx="11161240" cy="492020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de-DE" sz="2400" dirty="0">
                <a:solidFill>
                  <a:schemeClr val="tx1"/>
                </a:solidFill>
              </a:rPr>
              <a:t>Teil1	A</a:t>
            </a:r>
            <a:r>
              <a:rPr lang="de-DE" sz="2400" dirty="0" smtClean="0">
                <a:solidFill>
                  <a:schemeClr val="tx1"/>
                </a:solidFill>
              </a:rPr>
              <a:t>llgemeine </a:t>
            </a:r>
            <a:r>
              <a:rPr lang="de-DE" sz="2400" dirty="0">
                <a:solidFill>
                  <a:schemeClr val="tx1"/>
                </a:solidFill>
              </a:rPr>
              <a:t>Informationen zu ELSTER </a:t>
            </a: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		Vorstellung Registrierungsverfahren "Mein ELSTER"</a:t>
            </a:r>
            <a:r>
              <a:rPr lang="de-DE" sz="2400" dirty="0">
                <a:solidFill>
                  <a:schemeClr val="tx1"/>
                </a:solidFill>
              </a:rPr>
              <a:t/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		</a:t>
            </a:r>
            <a:r>
              <a:rPr lang="de-DE" sz="2000" i="1" dirty="0">
                <a:solidFill>
                  <a:schemeClr val="tx1"/>
                </a:solidFill>
              </a:rPr>
              <a:t>Herr Wollscheid</a:t>
            </a:r>
            <a:br>
              <a:rPr lang="de-DE" sz="2000" i="1" dirty="0">
                <a:solidFill>
                  <a:schemeClr val="tx1"/>
                </a:solidFill>
              </a:rPr>
            </a:br>
            <a:endParaRPr lang="de-DE" sz="1400" i="1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de-DE" sz="2400" dirty="0">
                <a:solidFill>
                  <a:schemeClr val="tx1"/>
                </a:solidFill>
              </a:rPr>
              <a:t>Teil 2	Leistungsumfang des Internetportals "Mein ELSTER"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		</a:t>
            </a:r>
            <a:r>
              <a:rPr lang="de-DE" sz="2000" i="1" dirty="0">
                <a:solidFill>
                  <a:schemeClr val="tx1"/>
                </a:solidFill>
              </a:rPr>
              <a:t>Herr Maxheim</a:t>
            </a:r>
            <a:endParaRPr lang="de-DE" sz="2400" i="1" dirty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de-DE" sz="14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de-DE" sz="2400" dirty="0">
                <a:solidFill>
                  <a:schemeClr val="tx1"/>
                </a:solidFill>
              </a:rPr>
              <a:t>Teil 3	Erstellung einer Einkommensteuererklärung in "Mein ELSTER"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		</a:t>
            </a:r>
            <a:r>
              <a:rPr lang="de-DE" sz="2000" i="1" dirty="0">
                <a:solidFill>
                  <a:schemeClr val="tx1"/>
                </a:solidFill>
              </a:rPr>
              <a:t>Herr </a:t>
            </a:r>
            <a:r>
              <a:rPr lang="de-DE" sz="2000" i="1" dirty="0" smtClean="0">
                <a:solidFill>
                  <a:schemeClr val="tx1"/>
                </a:solidFill>
              </a:rPr>
              <a:t>Boesen</a:t>
            </a:r>
            <a:br>
              <a:rPr lang="de-DE" sz="2000" i="1" dirty="0" smtClean="0">
                <a:solidFill>
                  <a:schemeClr val="tx1"/>
                </a:solidFill>
              </a:rPr>
            </a:br>
            <a:endParaRPr lang="de-DE" sz="1400" i="1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de-DE" sz="2400" dirty="0" smtClean="0">
                <a:solidFill>
                  <a:schemeClr val="tx1"/>
                </a:solidFill>
              </a:rPr>
              <a:t>Beantwortung </a:t>
            </a:r>
            <a:r>
              <a:rPr lang="de-DE" sz="2400" dirty="0">
                <a:solidFill>
                  <a:schemeClr val="tx1"/>
                </a:solidFill>
              </a:rPr>
              <a:t>von </a:t>
            </a:r>
            <a:r>
              <a:rPr lang="de-DE" sz="2400" dirty="0" smtClean="0">
                <a:solidFill>
                  <a:schemeClr val="tx1"/>
                </a:solidFill>
              </a:rPr>
              <a:t>Fragen </a:t>
            </a:r>
            <a:r>
              <a:rPr lang="de-DE" sz="2400" dirty="0">
                <a:solidFill>
                  <a:schemeClr val="tx1"/>
                </a:solidFill>
              </a:rPr>
              <a:t>zu ELSTER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 heute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2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8200" y="1628800"/>
            <a:ext cx="11161240" cy="492020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2001  ELSTER startet </a:t>
            </a:r>
            <a:r>
              <a:rPr lang="de-DE" sz="2400" dirty="0" smtClean="0">
                <a:solidFill>
                  <a:schemeClr val="tx1"/>
                </a:solidFill>
              </a:rPr>
              <a:t>mit ELSTER-Formular</a:t>
            </a:r>
            <a:endParaRPr lang="de-DE" sz="2400" dirty="0">
              <a:solidFill>
                <a:schemeClr val="tx1"/>
              </a:solidFill>
            </a:endParaRPr>
          </a:p>
          <a:p>
            <a:pPr lvl="0"/>
            <a:r>
              <a:rPr lang="de-DE" sz="2400" dirty="0">
                <a:solidFill>
                  <a:schemeClr val="tx1"/>
                </a:solidFill>
              </a:rPr>
              <a:t>2005  Erste ELSTER Internetplattform = "Mein ELSTER"</a:t>
            </a:r>
          </a:p>
          <a:p>
            <a:pPr lvl="0"/>
            <a:r>
              <a:rPr lang="de-DE" sz="2400" dirty="0">
                <a:solidFill>
                  <a:schemeClr val="tx1"/>
                </a:solidFill>
              </a:rPr>
              <a:t>2011  </a:t>
            </a:r>
            <a:r>
              <a:rPr lang="de-DE" sz="2400" dirty="0" smtClean="0">
                <a:solidFill>
                  <a:schemeClr val="tx1"/>
                </a:solidFill>
              </a:rPr>
              <a:t>Verpflichtung Anmeldungen und </a:t>
            </a:r>
            <a:r>
              <a:rPr lang="de-DE" sz="2400" dirty="0">
                <a:solidFill>
                  <a:schemeClr val="tx1"/>
                </a:solidFill>
              </a:rPr>
              <a:t>Steuererklärungen </a:t>
            </a:r>
            <a:r>
              <a:rPr lang="de-DE" sz="2400" dirty="0" smtClean="0">
                <a:solidFill>
                  <a:schemeClr val="tx1"/>
                </a:solidFill>
              </a:rPr>
              <a:t>mit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         </a:t>
            </a:r>
            <a:r>
              <a:rPr lang="de-DE" sz="2400" dirty="0">
                <a:solidFill>
                  <a:schemeClr val="tx1"/>
                </a:solidFill>
              </a:rPr>
              <a:t>Gewinneinkünften</a:t>
            </a:r>
          </a:p>
          <a:p>
            <a:pPr lvl="0"/>
            <a:r>
              <a:rPr lang="de-DE" sz="2400" dirty="0">
                <a:solidFill>
                  <a:schemeClr val="tx1"/>
                </a:solidFill>
              </a:rPr>
              <a:t>2020  Ende von ELSTER-Formular</a:t>
            </a:r>
          </a:p>
          <a:p>
            <a:pPr lvl="0"/>
            <a:r>
              <a:rPr lang="de-DE" sz="2400" dirty="0">
                <a:solidFill>
                  <a:schemeClr val="tx1"/>
                </a:solidFill>
              </a:rPr>
              <a:t>2020  Bündelung aller elektronischen Dienste der Finanzverwaltung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          über</a:t>
            </a:r>
            <a:r>
              <a:rPr lang="de-DE" sz="400" dirty="0">
                <a:solidFill>
                  <a:schemeClr val="tx1"/>
                </a:solidFill>
              </a:rPr>
              <a:t>   </a:t>
            </a:r>
            <a:r>
              <a:rPr lang="de-DE" sz="2400" dirty="0">
                <a:solidFill>
                  <a:schemeClr val="tx1"/>
                </a:solidFill>
              </a:rPr>
              <a:t>"Mein Elster</a:t>
            </a:r>
            <a:r>
              <a:rPr lang="de-DE" sz="2400" dirty="0" smtClean="0">
                <a:solidFill>
                  <a:schemeClr val="tx1"/>
                </a:solidFill>
              </a:rPr>
              <a:t>"</a:t>
            </a:r>
          </a:p>
          <a:p>
            <a:pPr lvl="0"/>
            <a:r>
              <a:rPr lang="de-DE" sz="2400" dirty="0" smtClean="0">
                <a:solidFill>
                  <a:schemeClr val="tx1"/>
                </a:solidFill>
              </a:rPr>
              <a:t>Hinweis: Kommerzielle Anbieter bieten Steuersoftware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von ELSTER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Statistik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135560" y="2348881"/>
            <a:ext cx="7490048" cy="4174223"/>
            <a:chOff x="0" y="429530"/>
            <a:chExt cx="4380865" cy="273658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7" t="29002" r="33854" b="24583"/>
            <a:stretch/>
          </p:blipFill>
          <p:spPr bwMode="auto">
            <a:xfrm>
              <a:off x="0" y="429530"/>
              <a:ext cx="4380865" cy="27365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7" t="31248" r="54753" b="47750"/>
            <a:stretch/>
          </p:blipFill>
          <p:spPr bwMode="auto">
            <a:xfrm>
              <a:off x="628650" y="561975"/>
              <a:ext cx="885825" cy="1238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7" t="31248" r="54753" b="47750"/>
            <a:stretch/>
          </p:blipFill>
          <p:spPr bwMode="auto">
            <a:xfrm>
              <a:off x="1057275" y="561975"/>
              <a:ext cx="885825" cy="1238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Textfeld 7"/>
          <p:cNvSpPr txBox="1"/>
          <p:nvPr/>
        </p:nvSpPr>
        <p:spPr>
          <a:xfrm>
            <a:off x="838201" y="1613380"/>
            <a:ext cx="10647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Anzahl der elektronisch übermittelten Einkommensteuererklärungen (in Mio.)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 bwMode="auto">
          <a:xfrm>
            <a:off x="8112224" y="6030662"/>
            <a:ext cx="1800200" cy="49244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912425" y="5385409"/>
            <a:ext cx="1965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Finanzamt Trier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= ca. 70%</a:t>
            </a:r>
          </a:p>
        </p:txBody>
      </p:sp>
    </p:spTree>
    <p:extLst>
      <p:ext uri="{BB962C8B-B14F-4D97-AF65-F5344CB8AC3E}">
        <p14:creationId xmlns:p14="http://schemas.microsoft.com/office/powerpoint/2010/main" val="17386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8112224" y="6030662"/>
            <a:ext cx="1800200" cy="49244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/>
          <a:stretch/>
        </p:blipFill>
        <p:spPr>
          <a:xfrm>
            <a:off x="5447928" y="2093719"/>
            <a:ext cx="6214579" cy="311236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94051" y="2495736"/>
            <a:ext cx="47211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Zertifiziert vom Bundesamt für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Sicherheit in der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Informationstechnik (BSI)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  <a:p>
            <a:pPr marL="342891" indent="-342891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Derzeit höchster Stand der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Sicherheitstechnik</a:t>
            </a:r>
          </a:p>
        </p:txBody>
      </p:sp>
    </p:spTree>
    <p:extLst>
      <p:ext uri="{BB962C8B-B14F-4D97-AF65-F5344CB8AC3E}">
        <p14:creationId xmlns:p14="http://schemas.microsoft.com/office/powerpoint/2010/main" val="23018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57086" t="34351" r="22242" b="50283"/>
          <a:stretch/>
        </p:blipFill>
        <p:spPr>
          <a:xfrm>
            <a:off x="846061" y="1745751"/>
            <a:ext cx="4025803" cy="2300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2241" t="65303" r="53544" b="20099"/>
          <a:stretch/>
        </p:blipFill>
        <p:spPr>
          <a:xfrm>
            <a:off x="6019186" y="1745751"/>
            <a:ext cx="4964151" cy="2300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56109" t="66072" r="22039" b="19331"/>
          <a:stretch/>
        </p:blipFill>
        <p:spPr>
          <a:xfrm>
            <a:off x="3287689" y="4221089"/>
            <a:ext cx="4479843" cy="2300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88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4066" r="27456" b="47145"/>
          <a:stretch/>
        </p:blipFill>
        <p:spPr>
          <a:xfrm>
            <a:off x="838200" y="1700808"/>
            <a:ext cx="9016299" cy="44644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59697" y="2071882"/>
            <a:ext cx="142359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800" dirty="0"/>
              <a:t>www.elster.de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056879" y="1916832"/>
            <a:ext cx="2029229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5149609" y="4509120"/>
            <a:ext cx="2242537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6057" t="22422" r="15228" b="17554"/>
          <a:stretch/>
        </p:blipFill>
        <p:spPr>
          <a:xfrm>
            <a:off x="838200" y="1772816"/>
            <a:ext cx="8642176" cy="468052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7392145" y="4149080"/>
            <a:ext cx="2242537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4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Registrierung in "Mein ELSTER"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6150" t="33250" r="14962" b="35536"/>
          <a:stretch/>
        </p:blipFill>
        <p:spPr>
          <a:xfrm>
            <a:off x="767409" y="2132856"/>
            <a:ext cx="9779039" cy="345638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8760296" y="4653136"/>
            <a:ext cx="2242537" cy="69246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001">
            <a:schemeClr val="dk2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defTabSz="914377"/>
            <a:endParaRPr lang="de-DE">
              <a:solidFill>
                <a:srgbClr val="8F1936"/>
              </a:solidFill>
              <a:latin typeface="Arial" pitchFamily="34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2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_NEU" val="NEIN"/>
  <p:tag name="PS_UUID" val="51B64890-7839-433C-B60C-E58EB4D6EEC3"/>
  <p:tag name="PS_DOKUMENTTYP" val="Powerpoint-Dokumente"/>
  <p:tag name="PS_DOKUMENTENART" val="Dokumente"/>
  <p:tag name="PS_ZWEIG" val="DS"/>
  <p:tag name="PS_LOGDATEINAME" val="Gruppenlaufwerk\Gruppe_ZDFin\Prog\Frei_FIN-RLP\Vorlagen\OFD\Office_Intern\Masterfolie_CD"/>
  <p:tag name="PS_PHYSDATEINAME" val="\\zdFS01\FA_G_FA$\Gruppe_ZDFin\Prog\Frei_FIN-RLP\Vorlagen\OFD\Office_Intern\Masterfolie_CD.ppt"/>
  <p:tag name="PS_TEORID" val="ID Masterfolie_CD.ppt"/>
  <p:tag name="PS_LEBENSDAUER" val="2"/>
  <p:tag name="PS_ABLAGESCHEMA" val="DATEISYSTEM"/>
  <p:tag name="PS_EMAILDOKUMENT" val="NEIN"/>
  <p:tag name="PS_POSTEINGANG" val=""/>
  <p:tag name="PS_KEINSPEICHERN" val=""/>
</p:tagLst>
</file>

<file path=ppt/theme/theme1.xml><?xml version="1.0" encoding="utf-8"?>
<a:theme xmlns:a="http://schemas.openxmlformats.org/drawingml/2006/main" name="Aufzählung Standart">
  <a:themeElements>
    <a:clrScheme name="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FFFFFF"/>
      </a:accent3>
      <a:accent4>
        <a:srgbClr val="000000"/>
      </a:accent4>
      <a:accent5>
        <a:srgbClr val="F1E5E8"/>
      </a:accent5>
      <a:accent6>
        <a:srgbClr val="BB959C"/>
      </a:accent6>
      <a:hlink>
        <a:srgbClr val="CCB400"/>
      </a:hlink>
      <a:folHlink>
        <a:srgbClr val="8C9E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0" rIns="0" bIns="0" numCol="1" rtlCol="0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smtClean="0">
            <a:ln>
              <a:noFill/>
            </a:ln>
            <a:solidFill>
              <a:srgbClr val="8F1936"/>
            </a:solidFill>
            <a:effectLst/>
            <a:latin typeface="Arial" pitchFamily="34" charset="0"/>
            <a:ea typeface="ＭＳ Ｐゴシック" pitchFamily="-65" charset="-128"/>
          </a:defRPr>
        </a:defPPr>
      </a:lstStyle>
      <a:style>
        <a:lnRef idx="2">
          <a:schemeClr val="accent4"/>
        </a:lnRef>
        <a:fillRef idx="1001">
          <a:schemeClr val="dk2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8F1936"/>
            </a:solidFill>
            <a:effectLst/>
            <a:latin typeface="Arial" pitchFamily="34" charset="0"/>
            <a:ea typeface="ＭＳ Ｐゴシック" pitchFamily="-65" charset="-128"/>
          </a:defRPr>
        </a:defPPr>
      </a:lstStyle>
    </a:lnDef>
  </a:objectDefaults>
  <a:extraClrSchemeLst>
    <a:extraClrScheme>
      <a:clrScheme name="Aufzählung Stand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zählung Stand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3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folie_CD_neu.pptm" id="{59EA262E-E380-4078-AF74-D38D478CA082}" vid="{31C0F491-A77F-4146-97AF-A287936B365E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71D33"/>
    </a:dk2>
    <a:lt2>
      <a:srgbClr val="2D2015"/>
    </a:lt2>
    <a:accent1>
      <a:srgbClr val="E7D2D6"/>
    </a:accent1>
    <a:accent2>
      <a:srgbClr val="CFA5AD"/>
    </a:accent2>
    <a:accent3>
      <a:srgbClr val="FFFFFF"/>
    </a:accent3>
    <a:accent4>
      <a:srgbClr val="000000"/>
    </a:accent4>
    <a:accent5>
      <a:srgbClr val="F1E5E8"/>
    </a:accent5>
    <a:accent6>
      <a:srgbClr val="BB959C"/>
    </a:accent6>
    <a:hlink>
      <a:srgbClr val="CCB400"/>
    </a:hlink>
    <a:folHlink>
      <a:srgbClr val="8C9EA0"/>
    </a:folHlink>
  </a:clrScheme>
</a:themeOverride>
</file>

<file path=customUI/customUI14.xml><?xml version="1.0" encoding="utf-8"?>
<customUI xmlns="http://schemas.microsoft.com/office/2009/07/customui">
  <backstage>
    <tab idMso="TabShare" visible="false"/>
    <tab idMso="TabHelp" visible="false"/>
    <tab idMso="TabPublish" visible="false"/>
  </backstage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</Words>
  <Application>Microsoft Office PowerPoint</Application>
  <PresentationFormat>Breitbild</PresentationFormat>
  <Paragraphs>59</Paragraphs>
  <Slides>17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Courier New</vt:lpstr>
      <vt:lpstr>Symbol</vt:lpstr>
      <vt:lpstr>Webdings</vt:lpstr>
      <vt:lpstr>Wingdings</vt:lpstr>
      <vt:lpstr>Aufzählung Standart</vt:lpstr>
      <vt:lpstr>DIE ELEKTRONISCHE STEUERERKLÄRUNG</vt:lpstr>
      <vt:lpstr>Themen heute</vt:lpstr>
      <vt:lpstr>Entwicklung von ELSTER</vt:lpstr>
      <vt:lpstr>Statistik</vt:lpstr>
      <vt:lpstr>Sicherheit</vt:lpstr>
      <vt:lpstr>Registrierung in "Mein ELSTER"</vt:lpstr>
      <vt:lpstr>Registrierung in "Mein ELSTER"</vt:lpstr>
      <vt:lpstr>Registrierung in "Mein ELSTER"</vt:lpstr>
      <vt:lpstr>Registrierung in "Mein ELSTER"</vt:lpstr>
      <vt:lpstr>Registrierung in "Mein ELSTER"</vt:lpstr>
      <vt:lpstr>PowerPoint-Präsentation</vt:lpstr>
      <vt:lpstr>Registrierung in "Mein ELSTER"</vt:lpstr>
      <vt:lpstr>Registrierung in "Mein ELSTER"</vt:lpstr>
      <vt:lpstr>Registrierung in "Mein ELSTER"</vt:lpstr>
      <vt:lpstr>Registrierung in "Mein ELSTER"</vt:lpstr>
      <vt:lpstr>PowerPoint-Präsentation</vt:lpstr>
      <vt:lpstr>Registrierung in "Mein ELSTER"</vt:lpstr>
    </vt:vector>
  </TitlesOfParts>
  <Manager/>
  <Company>Zink &amp; Kraemer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Vorläufiger PowerPoint-Folienmaster für das neue Corporate Design der Landesregierung Rheinland-Pfalz</dc:title>
  <dc:subject/>
  <dc:creator>Detlev Stamm</dc:creator>
  <cp:keywords/>
  <dc:description/>
  <cp:lastModifiedBy>Wollscheid, Herbert (fa-tr)</cp:lastModifiedBy>
  <cp:revision>327</cp:revision>
  <cp:lastPrinted>2020-01-24T10:37:26Z</cp:lastPrinted>
  <dcterms:created xsi:type="dcterms:W3CDTF">2009-02-09T14:56:39Z</dcterms:created>
  <dcterms:modified xsi:type="dcterms:W3CDTF">2020-02-25T10:29:59Z</dcterms:modified>
  <cp:category/>
</cp:coreProperties>
</file>